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00" r:id="rId1"/>
  </p:sldMasterIdLst>
  <p:sldIdLst>
    <p:sldId id="256" r:id="rId2"/>
    <p:sldId id="257" r:id="rId3"/>
    <p:sldId id="258" r:id="rId4"/>
    <p:sldId id="259" r:id="rId5"/>
    <p:sldId id="260" r:id="rId6"/>
    <p:sldId id="261" r:id="rId7"/>
    <p:sldId id="262" r:id="rId8"/>
    <p:sldId id="263" r:id="rId9"/>
    <p:sldId id="264" r:id="rId10"/>
    <p:sldId id="266" r:id="rId11"/>
    <p:sldId id="265" r:id="rId12"/>
    <p:sldId id="267" r:id="rId13"/>
    <p:sldId id="268" r:id="rId14"/>
    <p:sldId id="269" r:id="rId15"/>
    <p:sldId id="277" r:id="rId16"/>
    <p:sldId id="278" r:id="rId17"/>
    <p:sldId id="279" r:id="rId18"/>
    <p:sldId id="280" r:id="rId19"/>
    <p:sldId id="281" r:id="rId20"/>
    <p:sldId id="282" r:id="rId21"/>
    <p:sldId id="283" r:id="rId22"/>
    <p:sldId id="270" r:id="rId23"/>
    <p:sldId id="272" r:id="rId24"/>
    <p:sldId id="273" r:id="rId25"/>
    <p:sldId id="274" r:id="rId26"/>
    <p:sldId id="275" r:id="rId27"/>
    <p:sldId id="276" r:id="rId28"/>
    <p:sldId id="284"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M2" initials="M" lastIdx="1" clrIdx="0">
    <p:extLst>
      <p:ext uri="{19B8F6BF-5375-455C-9EA6-DF929625EA0E}">
        <p15:presenceInfo xmlns:p15="http://schemas.microsoft.com/office/powerpoint/2012/main" userId="45d029ec229b57f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390" autoAdjust="0"/>
    <p:restoredTop sz="94660"/>
  </p:normalViewPr>
  <p:slideViewPr>
    <p:cSldViewPr snapToGrid="0">
      <p:cViewPr varScale="1">
        <p:scale>
          <a:sx n="70" d="100"/>
          <a:sy n="70" d="100"/>
        </p:scale>
        <p:origin x="67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5-17T21:36:02.063" idx="1">
    <p:pos x="10" y="10"/>
    <p:text/>
    <p:extLst>
      <p:ext uri="{C676402C-5697-4E1C-873F-D02D1690AC5C}">
        <p15:threadingInfo xmlns:p15="http://schemas.microsoft.com/office/powerpoint/2012/main" timeZoneBias="-18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1/15/2026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31085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1/15/2026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96695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1/15/2026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750286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1/15/2026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325289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1/15/2026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049050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1/15/2026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575905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1/15/2026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3340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1/15/2026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663939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1/15/2026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705677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1/15/2026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90140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1/15/2026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33437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1/15/2026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88074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1/15/2026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7042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1/15/2026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32945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1/15/2026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94802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1/15/2026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39914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1/15/2026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13038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6399212" y="5883275"/>
            <a:ext cx="914400" cy="365125"/>
          </a:xfrm>
        </p:spPr>
        <p:txBody>
          <a:bodyPr/>
          <a:lstStyle/>
          <a:p>
            <a:fld id="{48A87A34-81AB-432B-8DAE-1953F412C126}" type="datetimeFigureOut">
              <a:rPr lang="en-US" smtClean="0"/>
              <a:t>1/15/2026</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74313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48A87A34-81AB-432B-8DAE-1953F412C126}" type="datetimeFigureOut">
              <a:rPr lang="en-US" smtClean="0"/>
              <a:pPr/>
              <a:t>1/15/2026</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4711156"/>
      </p:ext>
    </p:extLst>
  </p:cSld>
  <p:clrMap bg1="dk1" tx1="lt1" bg2="dk2" tx2="lt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 id="2147483815" r:id="rId15"/>
    <p:sldLayoutId id="2147483816" r:id="rId16"/>
    <p:sldLayoutId id="2147483817" r:id="rId17"/>
    <p:sldLayoutId id="2147483818" r:id="rId18"/>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Omega fortress</a:t>
            </a:r>
            <a:endParaRPr lang="en-US" dirty="0"/>
          </a:p>
        </p:txBody>
      </p:sp>
      <p:sp>
        <p:nvSpPr>
          <p:cNvPr id="3" name="Subtitle 2"/>
          <p:cNvSpPr>
            <a:spLocks noGrp="1"/>
          </p:cNvSpPr>
          <p:nvPr>
            <p:ph type="subTitle" idx="1"/>
          </p:nvPr>
        </p:nvSpPr>
        <p:spPr/>
        <p:txBody>
          <a:bodyPr/>
          <a:lstStyle/>
          <a:p>
            <a:r>
              <a:rPr lang="en-GB" smtClean="0"/>
              <a:t>Hussein </a:t>
            </a:r>
            <a:r>
              <a:rPr lang="en-GB" smtClean="0"/>
              <a:t>Ibrahim</a:t>
            </a:r>
            <a:endParaRPr lang="en-US" dirty="0"/>
          </a:p>
        </p:txBody>
      </p:sp>
    </p:spTree>
    <p:extLst>
      <p:ext uri="{BB962C8B-B14F-4D97-AF65-F5344CB8AC3E}">
        <p14:creationId xmlns:p14="http://schemas.microsoft.com/office/powerpoint/2010/main" val="25629078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274320"/>
            <a:ext cx="10364451" cy="1117414"/>
          </a:xfrm>
        </p:spPr>
        <p:txBody>
          <a:bodyPr/>
          <a:lstStyle/>
          <a:p>
            <a:r>
              <a:rPr lang="en-GB" dirty="0" smtClean="0"/>
              <a:t>Video showing the animation</a:t>
            </a:r>
            <a:endParaRPr lang="en-US" dirty="0"/>
          </a:p>
        </p:txBody>
      </p:sp>
      <p:pic>
        <p:nvPicPr>
          <p:cNvPr id="3" name="(_) Senior_Project_OmegaFortress - Godot Engine 2025-05-17 21-23-5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99388" y="1274762"/>
            <a:ext cx="9793224" cy="5100638"/>
          </a:xfrm>
          <a:prstGeom prst="rect">
            <a:avLst/>
          </a:prstGeom>
        </p:spPr>
      </p:pic>
    </p:spTree>
    <p:extLst>
      <p:ext uri="{BB962C8B-B14F-4D97-AF65-F5344CB8AC3E}">
        <p14:creationId xmlns:p14="http://schemas.microsoft.com/office/powerpoint/2010/main" val="13360197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631" y="115597"/>
            <a:ext cx="10364451" cy="670787"/>
          </a:xfrm>
        </p:spPr>
        <p:txBody>
          <a:bodyPr/>
          <a:lstStyle/>
          <a:p>
            <a:r>
              <a:rPr lang="en-GB" dirty="0" smtClean="0"/>
              <a:t>Six ste</a:t>
            </a:r>
            <a:r>
              <a:rPr lang="en-GB" dirty="0"/>
              <a:t>p</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898" y="1141527"/>
            <a:ext cx="10058400" cy="4911143"/>
          </a:xfrm>
          <a:prstGeom prst="rect">
            <a:avLst/>
          </a:prstGeom>
        </p:spPr>
      </p:pic>
      <p:sp>
        <p:nvSpPr>
          <p:cNvPr id="4" name="TextBox 3"/>
          <p:cNvSpPr txBox="1"/>
          <p:nvPr/>
        </p:nvSpPr>
        <p:spPr>
          <a:xfrm>
            <a:off x="9226296" y="324719"/>
            <a:ext cx="1682496" cy="1200329"/>
          </a:xfrm>
          <a:prstGeom prst="rect">
            <a:avLst/>
          </a:prstGeom>
          <a:noFill/>
        </p:spPr>
        <p:txBody>
          <a:bodyPr wrap="square" rtlCol="0">
            <a:spAutoFit/>
          </a:bodyPr>
          <a:lstStyle/>
          <a:p>
            <a:r>
              <a:rPr lang="en-GB" dirty="0" smtClean="0"/>
              <a:t>3- Now add the collision for the character</a:t>
            </a:r>
            <a:endParaRPr lang="en-US" dirty="0"/>
          </a:p>
        </p:txBody>
      </p:sp>
      <p:sp>
        <p:nvSpPr>
          <p:cNvPr id="5" name="TextBox 4"/>
          <p:cNvSpPr txBox="1"/>
          <p:nvPr/>
        </p:nvSpPr>
        <p:spPr>
          <a:xfrm>
            <a:off x="904631" y="3749040"/>
            <a:ext cx="1404325" cy="1477328"/>
          </a:xfrm>
          <a:prstGeom prst="rect">
            <a:avLst/>
          </a:prstGeom>
          <a:noFill/>
        </p:spPr>
        <p:txBody>
          <a:bodyPr wrap="square" rtlCol="0">
            <a:spAutoFit/>
          </a:bodyPr>
          <a:lstStyle/>
          <a:p>
            <a:r>
              <a:rPr lang="en-GB" dirty="0" smtClean="0"/>
              <a:t>1- Click on the node to open the inspector</a:t>
            </a:r>
            <a:endParaRPr lang="en-US" dirty="0"/>
          </a:p>
        </p:txBody>
      </p:sp>
      <p:cxnSp>
        <p:nvCxnSpPr>
          <p:cNvPr id="7" name="Straight Arrow Connector 6"/>
          <p:cNvCxnSpPr/>
          <p:nvPr/>
        </p:nvCxnSpPr>
        <p:spPr>
          <a:xfrm flipH="1" flipV="1">
            <a:off x="1188720" y="2944368"/>
            <a:ext cx="9144" cy="8046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711299" y="2102176"/>
            <a:ext cx="1480702" cy="1477328"/>
          </a:xfrm>
          <a:prstGeom prst="rect">
            <a:avLst/>
          </a:prstGeom>
          <a:noFill/>
        </p:spPr>
        <p:txBody>
          <a:bodyPr wrap="square" rtlCol="0">
            <a:spAutoFit/>
          </a:bodyPr>
          <a:lstStyle/>
          <a:p>
            <a:r>
              <a:rPr lang="en-GB" dirty="0" smtClean="0"/>
              <a:t>2-Choose the type of collision you </a:t>
            </a:r>
            <a:r>
              <a:rPr lang="en-GB" dirty="0"/>
              <a:t>w</a:t>
            </a:r>
            <a:r>
              <a:rPr lang="en-GB" dirty="0" smtClean="0"/>
              <a:t>ant to use</a:t>
            </a:r>
            <a:endParaRPr lang="en-US" dirty="0"/>
          </a:p>
        </p:txBody>
      </p:sp>
      <p:cxnSp>
        <p:nvCxnSpPr>
          <p:cNvPr id="12" name="Straight Arrow Connector 11"/>
          <p:cNvCxnSpPr/>
          <p:nvPr/>
        </p:nvCxnSpPr>
        <p:spPr>
          <a:xfrm flipH="1" flipV="1">
            <a:off x="10397765" y="2187019"/>
            <a:ext cx="313533" cy="2450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609709" y="4572001"/>
            <a:ext cx="1904214" cy="923330"/>
          </a:xfrm>
          <a:prstGeom prst="rect">
            <a:avLst/>
          </a:prstGeom>
          <a:noFill/>
        </p:spPr>
        <p:txBody>
          <a:bodyPr wrap="square" rtlCol="0">
            <a:spAutoFit/>
          </a:bodyPr>
          <a:lstStyle/>
          <a:p>
            <a:r>
              <a:rPr lang="en-GB" dirty="0" smtClean="0"/>
              <a:t>4- And resize it to fill the character</a:t>
            </a:r>
            <a:endParaRPr lang="en-US" dirty="0"/>
          </a:p>
        </p:txBody>
      </p:sp>
      <p:cxnSp>
        <p:nvCxnSpPr>
          <p:cNvPr id="15" name="Straight Arrow Connector 14"/>
          <p:cNvCxnSpPr/>
          <p:nvPr/>
        </p:nvCxnSpPr>
        <p:spPr>
          <a:xfrm flipV="1">
            <a:off x="5231876" y="4166647"/>
            <a:ext cx="56561" cy="3850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31771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048" y="239041"/>
            <a:ext cx="10364451" cy="990827"/>
          </a:xfrm>
        </p:spPr>
        <p:txBody>
          <a:bodyPr/>
          <a:lstStyle/>
          <a:p>
            <a:r>
              <a:rPr lang="en-GB" dirty="0" smtClean="0"/>
              <a:t>Seventh step</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413" y="1305954"/>
            <a:ext cx="10058400" cy="4777477"/>
          </a:xfrm>
          <a:prstGeom prst="rect">
            <a:avLst/>
          </a:prstGeom>
        </p:spPr>
      </p:pic>
      <p:sp>
        <p:nvSpPr>
          <p:cNvPr id="4" name="TextBox 3"/>
          <p:cNvSpPr txBox="1"/>
          <p:nvPr/>
        </p:nvSpPr>
        <p:spPr>
          <a:xfrm>
            <a:off x="941832" y="3529584"/>
            <a:ext cx="1764792" cy="923330"/>
          </a:xfrm>
          <a:prstGeom prst="rect">
            <a:avLst/>
          </a:prstGeom>
          <a:noFill/>
        </p:spPr>
        <p:txBody>
          <a:bodyPr wrap="square" rtlCol="0">
            <a:spAutoFit/>
          </a:bodyPr>
          <a:lstStyle/>
          <a:p>
            <a:r>
              <a:rPr lang="en-GB" dirty="0" smtClean="0"/>
              <a:t>Add a </a:t>
            </a:r>
            <a:r>
              <a:rPr lang="en-GB" dirty="0" err="1" smtClean="0"/>
              <a:t>colliasion</a:t>
            </a:r>
            <a:r>
              <a:rPr lang="en-GB" dirty="0" smtClean="0"/>
              <a:t> for the attack area</a:t>
            </a:r>
            <a:endParaRPr lang="en-US" dirty="0"/>
          </a:p>
        </p:txBody>
      </p:sp>
      <p:cxnSp>
        <p:nvCxnSpPr>
          <p:cNvPr id="6" name="Curved Connector 5"/>
          <p:cNvCxnSpPr>
            <a:stCxn id="4" idx="1"/>
          </p:cNvCxnSpPr>
          <p:nvPr/>
        </p:nvCxnSpPr>
        <p:spPr>
          <a:xfrm rot="10800000">
            <a:off x="804048" y="2386585"/>
            <a:ext cx="137785" cy="1604664"/>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2395728" y="3913632"/>
            <a:ext cx="1399032" cy="1463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14042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615" y="261901"/>
            <a:ext cx="10364451" cy="1027403"/>
          </a:xfrm>
        </p:spPr>
        <p:txBody>
          <a:bodyPr/>
          <a:lstStyle/>
          <a:p>
            <a:r>
              <a:rPr lang="en-GB" dirty="0" smtClean="0"/>
              <a:t>Eighth step</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615" y="1353312"/>
            <a:ext cx="10058400" cy="4388434"/>
          </a:xfrm>
          <a:prstGeom prst="rect">
            <a:avLst/>
          </a:prstGeom>
        </p:spPr>
      </p:pic>
      <p:sp>
        <p:nvSpPr>
          <p:cNvPr id="4" name="TextBox 3"/>
          <p:cNvSpPr txBox="1"/>
          <p:nvPr/>
        </p:nvSpPr>
        <p:spPr>
          <a:xfrm>
            <a:off x="6171575" y="4132745"/>
            <a:ext cx="2587752" cy="923330"/>
          </a:xfrm>
          <a:prstGeom prst="rect">
            <a:avLst/>
          </a:prstGeom>
          <a:noFill/>
        </p:spPr>
        <p:txBody>
          <a:bodyPr wrap="square" rtlCol="0">
            <a:spAutoFit/>
          </a:bodyPr>
          <a:lstStyle/>
          <a:p>
            <a:r>
              <a:rPr lang="en-GB" dirty="0" smtClean="0"/>
              <a:t>Add the location from which the fire must spawned</a:t>
            </a:r>
            <a:endParaRPr lang="en-US" dirty="0"/>
          </a:p>
        </p:txBody>
      </p:sp>
      <p:cxnSp>
        <p:nvCxnSpPr>
          <p:cNvPr id="6" name="Straight Arrow Connector 5"/>
          <p:cNvCxnSpPr/>
          <p:nvPr/>
        </p:nvCxnSpPr>
        <p:spPr>
          <a:xfrm flipH="1" flipV="1">
            <a:off x="5870448" y="3547529"/>
            <a:ext cx="475489" cy="5581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p:cNvCxnSpPr/>
          <p:nvPr/>
        </p:nvCxnSpPr>
        <p:spPr>
          <a:xfrm rot="10800000">
            <a:off x="959496" y="1938528"/>
            <a:ext cx="5139553" cy="3026664"/>
          </a:xfrm>
          <a:prstGeom prst="curvedConnector3">
            <a:avLst>
              <a:gd name="adj1" fmla="val 10675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859536" y="2423160"/>
            <a:ext cx="1161288" cy="411480"/>
          </a:xfrm>
          <a:prstGeom prst="rect">
            <a:avLst/>
          </a:prstGeom>
          <a:no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sz="2800" dirty="0"/>
          </a:p>
        </p:txBody>
      </p:sp>
      <p:sp>
        <p:nvSpPr>
          <p:cNvPr id="15" name="TextBox 14"/>
          <p:cNvSpPr txBox="1"/>
          <p:nvPr/>
        </p:nvSpPr>
        <p:spPr>
          <a:xfrm>
            <a:off x="2907793" y="2072267"/>
            <a:ext cx="1746504" cy="1754326"/>
          </a:xfrm>
          <a:prstGeom prst="rect">
            <a:avLst/>
          </a:prstGeom>
          <a:noFill/>
        </p:spPr>
        <p:txBody>
          <a:bodyPr wrap="square" rtlCol="0">
            <a:spAutoFit/>
          </a:bodyPr>
          <a:lstStyle/>
          <a:p>
            <a:r>
              <a:rPr lang="en-GB" dirty="0" smtClean="0"/>
              <a:t>Those timers we will use in code to manage the time of spawning the fire and the time of attack</a:t>
            </a:r>
            <a:endParaRPr lang="en-US" dirty="0"/>
          </a:p>
        </p:txBody>
      </p:sp>
      <p:cxnSp>
        <p:nvCxnSpPr>
          <p:cNvPr id="17" name="Straight Arrow Connector 16"/>
          <p:cNvCxnSpPr/>
          <p:nvPr/>
        </p:nvCxnSpPr>
        <p:spPr>
          <a:xfrm flipH="1" flipV="1">
            <a:off x="2020824" y="2628900"/>
            <a:ext cx="877824" cy="3703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54258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479" y="63019"/>
            <a:ext cx="10364451" cy="716627"/>
          </a:xfrm>
        </p:spPr>
        <p:txBody>
          <a:bodyPr/>
          <a:lstStyle/>
          <a:p>
            <a:r>
              <a:rPr lang="en-GB" dirty="0" smtClean="0"/>
              <a:t>Ninth step</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479" y="1281684"/>
            <a:ext cx="10058400" cy="4840605"/>
          </a:xfrm>
          <a:prstGeom prst="rect">
            <a:avLst/>
          </a:prstGeom>
        </p:spPr>
      </p:pic>
      <p:sp>
        <p:nvSpPr>
          <p:cNvPr id="4" name="TextBox 3"/>
          <p:cNvSpPr txBox="1"/>
          <p:nvPr/>
        </p:nvSpPr>
        <p:spPr>
          <a:xfrm>
            <a:off x="676657" y="615582"/>
            <a:ext cx="3566160" cy="646331"/>
          </a:xfrm>
          <a:prstGeom prst="rect">
            <a:avLst/>
          </a:prstGeom>
          <a:noFill/>
        </p:spPr>
        <p:txBody>
          <a:bodyPr wrap="square" rtlCol="0">
            <a:spAutoFit/>
          </a:bodyPr>
          <a:lstStyle/>
          <a:p>
            <a:r>
              <a:rPr lang="en-GB" dirty="0" smtClean="0"/>
              <a:t>Add the code file and type the necessary code for your character</a:t>
            </a:r>
            <a:endParaRPr lang="en-US" dirty="0"/>
          </a:p>
        </p:txBody>
      </p:sp>
      <p:cxnSp>
        <p:nvCxnSpPr>
          <p:cNvPr id="6" name="Straight Arrow Connector 5"/>
          <p:cNvCxnSpPr/>
          <p:nvPr/>
        </p:nvCxnSpPr>
        <p:spPr>
          <a:xfrm>
            <a:off x="2231136" y="1261913"/>
            <a:ext cx="155448" cy="5120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019556" y="3240321"/>
            <a:ext cx="1307592" cy="1200329"/>
          </a:xfrm>
          <a:prstGeom prst="rect">
            <a:avLst/>
          </a:prstGeom>
          <a:noFill/>
        </p:spPr>
        <p:txBody>
          <a:bodyPr wrap="square" rtlCol="0">
            <a:spAutoFit/>
          </a:bodyPr>
          <a:lstStyle/>
          <a:p>
            <a:r>
              <a:rPr lang="en-GB" dirty="0" smtClean="0"/>
              <a:t>Add the necessary signals for the heroes</a:t>
            </a:r>
            <a:endParaRPr lang="en-US" dirty="0"/>
          </a:p>
        </p:txBody>
      </p:sp>
      <p:cxnSp>
        <p:nvCxnSpPr>
          <p:cNvPr id="9" name="Straight Arrow Connector 8"/>
          <p:cNvCxnSpPr/>
          <p:nvPr/>
        </p:nvCxnSpPr>
        <p:spPr>
          <a:xfrm flipV="1">
            <a:off x="2103120" y="2377440"/>
            <a:ext cx="283464" cy="8229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6574536" y="2011680"/>
            <a:ext cx="2221992" cy="457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6013704" y="2377440"/>
            <a:ext cx="2691384" cy="15727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0098610" y="1667101"/>
            <a:ext cx="1837944" cy="1200329"/>
          </a:xfrm>
          <a:prstGeom prst="rect">
            <a:avLst/>
          </a:prstGeom>
          <a:noFill/>
        </p:spPr>
        <p:txBody>
          <a:bodyPr wrap="square" rtlCol="0">
            <a:spAutoFit/>
          </a:bodyPr>
          <a:lstStyle/>
          <a:p>
            <a:r>
              <a:rPr lang="en-GB" dirty="0" smtClean="0"/>
              <a:t>Connect the signals with the specific function you write</a:t>
            </a:r>
            <a:endParaRPr lang="en-US" dirty="0"/>
          </a:p>
        </p:txBody>
      </p:sp>
    </p:spTree>
    <p:extLst>
      <p:ext uri="{BB962C8B-B14F-4D97-AF65-F5344CB8AC3E}">
        <p14:creationId xmlns:p14="http://schemas.microsoft.com/office/powerpoint/2010/main" val="582897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4" y="173255"/>
            <a:ext cx="9905998" cy="849429"/>
          </a:xfrm>
        </p:spPr>
        <p:txBody>
          <a:bodyPr/>
          <a:lstStyle/>
          <a:p>
            <a:r>
              <a:rPr lang="en-GB" dirty="0" smtClean="0"/>
              <a:t>Interface scene</a:t>
            </a:r>
            <a:endParaRPr lang="en-US" dirty="0"/>
          </a:p>
        </p:txBody>
      </p:sp>
      <p:pic>
        <p:nvPicPr>
          <p:cNvPr id="5" name="Content Placeholder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16818" y="1347536"/>
            <a:ext cx="8787066" cy="5015636"/>
          </a:xfrm>
        </p:spPr>
      </p:pic>
      <p:sp>
        <p:nvSpPr>
          <p:cNvPr id="6" name="TextBox 5"/>
          <p:cNvSpPr txBox="1"/>
          <p:nvPr/>
        </p:nvSpPr>
        <p:spPr>
          <a:xfrm>
            <a:off x="9625263" y="1114486"/>
            <a:ext cx="2695074" cy="923330"/>
          </a:xfrm>
          <a:prstGeom prst="rect">
            <a:avLst/>
          </a:prstGeom>
          <a:noFill/>
        </p:spPr>
        <p:txBody>
          <a:bodyPr wrap="square" rtlCol="0">
            <a:spAutoFit/>
          </a:bodyPr>
          <a:lstStyle/>
          <a:p>
            <a:r>
              <a:rPr lang="en-GB" dirty="0" smtClean="0"/>
              <a:t>When running the game this is the first interface show</a:t>
            </a:r>
            <a:endParaRPr lang="en-US" dirty="0"/>
          </a:p>
        </p:txBody>
      </p:sp>
      <p:sp>
        <p:nvSpPr>
          <p:cNvPr id="7" name="TextBox 6"/>
          <p:cNvSpPr txBox="1"/>
          <p:nvPr/>
        </p:nvSpPr>
        <p:spPr>
          <a:xfrm>
            <a:off x="9665629" y="2269040"/>
            <a:ext cx="2261937" cy="923330"/>
          </a:xfrm>
          <a:prstGeom prst="rect">
            <a:avLst/>
          </a:prstGeom>
          <a:noFill/>
        </p:spPr>
        <p:txBody>
          <a:bodyPr wrap="square" rtlCol="0">
            <a:spAutoFit/>
          </a:bodyPr>
          <a:lstStyle/>
          <a:p>
            <a:r>
              <a:rPr lang="en-GB" dirty="0" smtClean="0"/>
              <a:t>As we can see we  have these three button</a:t>
            </a:r>
            <a:endParaRPr lang="en-US" dirty="0"/>
          </a:p>
        </p:txBody>
      </p:sp>
      <p:cxnSp>
        <p:nvCxnSpPr>
          <p:cNvPr id="18" name="Straight Arrow Connector 17"/>
          <p:cNvCxnSpPr>
            <a:stCxn id="7" idx="1"/>
          </p:cNvCxnSpPr>
          <p:nvPr/>
        </p:nvCxnSpPr>
        <p:spPr>
          <a:xfrm flipH="1">
            <a:off x="6314173" y="2730705"/>
            <a:ext cx="3351456" cy="6958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6371924" y="2974206"/>
            <a:ext cx="3293705" cy="10299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6314173" y="3192370"/>
            <a:ext cx="3351456" cy="13831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9894771" y="5064112"/>
            <a:ext cx="2032795" cy="646331"/>
          </a:xfrm>
          <a:prstGeom prst="rect">
            <a:avLst/>
          </a:prstGeom>
          <a:noFill/>
        </p:spPr>
        <p:txBody>
          <a:bodyPr wrap="square" rtlCol="0">
            <a:spAutoFit/>
          </a:bodyPr>
          <a:lstStyle/>
          <a:p>
            <a:r>
              <a:rPr lang="en-GB" dirty="0" smtClean="0"/>
              <a:t>Let’s start with the setting</a:t>
            </a:r>
            <a:endParaRPr lang="en-US" dirty="0"/>
          </a:p>
        </p:txBody>
      </p:sp>
      <p:cxnSp>
        <p:nvCxnSpPr>
          <p:cNvPr id="25" name="Elbow Connector 24"/>
          <p:cNvCxnSpPr/>
          <p:nvPr/>
        </p:nvCxnSpPr>
        <p:spPr>
          <a:xfrm>
            <a:off x="3696101" y="4119613"/>
            <a:ext cx="5969528" cy="1267665"/>
          </a:xfrm>
          <a:prstGeom prst="bentConnector3">
            <a:avLst>
              <a:gd name="adj1" fmla="val -1449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3184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8309" y="433136"/>
            <a:ext cx="9905998" cy="750772"/>
          </a:xfrm>
        </p:spPr>
        <p:txBody>
          <a:bodyPr/>
          <a:lstStyle/>
          <a:p>
            <a:r>
              <a:rPr lang="en-GB" dirty="0" smtClean="0"/>
              <a:t>Setting menu scene</a:t>
            </a:r>
            <a:endParaRPr lang="en-US" dirty="0"/>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93018" y="1603751"/>
            <a:ext cx="7681547" cy="4341453"/>
          </a:xfrm>
        </p:spPr>
      </p:pic>
      <p:cxnSp>
        <p:nvCxnSpPr>
          <p:cNvPr id="14" name="Straight Arrow Connector 13"/>
          <p:cNvCxnSpPr/>
          <p:nvPr/>
        </p:nvCxnSpPr>
        <p:spPr>
          <a:xfrm>
            <a:off x="5005137" y="5678906"/>
            <a:ext cx="3994484" cy="192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278753" y="5483539"/>
            <a:ext cx="2233061" cy="923330"/>
          </a:xfrm>
          <a:prstGeom prst="rect">
            <a:avLst/>
          </a:prstGeom>
          <a:noFill/>
        </p:spPr>
        <p:txBody>
          <a:bodyPr wrap="square" rtlCol="0">
            <a:spAutoFit/>
          </a:bodyPr>
          <a:lstStyle/>
          <a:p>
            <a:r>
              <a:rPr lang="en-GB" dirty="0" smtClean="0"/>
              <a:t>This button take use to the game menu scene</a:t>
            </a:r>
            <a:endParaRPr lang="en-US" dirty="0"/>
          </a:p>
        </p:txBody>
      </p:sp>
      <p:cxnSp>
        <p:nvCxnSpPr>
          <p:cNvPr id="17" name="Straight Arrow Connector 16"/>
          <p:cNvCxnSpPr/>
          <p:nvPr/>
        </p:nvCxnSpPr>
        <p:spPr>
          <a:xfrm flipV="1">
            <a:off x="5467149" y="2569945"/>
            <a:ext cx="3734603" cy="10202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5438274" y="3774477"/>
            <a:ext cx="3388092" cy="2200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9278753" y="2156754"/>
            <a:ext cx="2752825" cy="923330"/>
          </a:xfrm>
          <a:prstGeom prst="rect">
            <a:avLst/>
          </a:prstGeom>
          <a:noFill/>
        </p:spPr>
        <p:txBody>
          <a:bodyPr wrap="square" rtlCol="0">
            <a:spAutoFit/>
          </a:bodyPr>
          <a:lstStyle/>
          <a:p>
            <a:r>
              <a:rPr lang="en-GB" dirty="0" smtClean="0"/>
              <a:t>This button take us to the audio scene manager</a:t>
            </a:r>
            <a:endParaRPr lang="en-US" dirty="0"/>
          </a:p>
        </p:txBody>
      </p:sp>
      <p:sp>
        <p:nvSpPr>
          <p:cNvPr id="22" name="TextBox 21"/>
          <p:cNvSpPr txBox="1"/>
          <p:nvPr/>
        </p:nvSpPr>
        <p:spPr>
          <a:xfrm>
            <a:off x="8893742" y="3478093"/>
            <a:ext cx="3003082" cy="646331"/>
          </a:xfrm>
          <a:prstGeom prst="rect">
            <a:avLst/>
          </a:prstGeom>
          <a:noFill/>
        </p:spPr>
        <p:txBody>
          <a:bodyPr wrap="square" rtlCol="0">
            <a:spAutoFit/>
          </a:bodyPr>
          <a:lstStyle/>
          <a:p>
            <a:r>
              <a:rPr lang="en-GB" dirty="0" smtClean="0"/>
              <a:t>This button take us to the video scene manager</a:t>
            </a:r>
            <a:endParaRPr lang="en-US" dirty="0"/>
          </a:p>
        </p:txBody>
      </p:sp>
    </p:spTree>
    <p:extLst>
      <p:ext uri="{BB962C8B-B14F-4D97-AF65-F5344CB8AC3E}">
        <p14:creationId xmlns:p14="http://schemas.microsoft.com/office/powerpoint/2010/main" val="3325756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2688" y="253465"/>
            <a:ext cx="9905998" cy="622434"/>
          </a:xfrm>
        </p:spPr>
        <p:txBody>
          <a:bodyPr/>
          <a:lstStyle/>
          <a:p>
            <a:r>
              <a:rPr lang="en-GB" dirty="0" smtClean="0"/>
              <a:t>Audio scene</a:t>
            </a:r>
            <a:endParaRPr lang="en-US" dirty="0"/>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213079" y="1434164"/>
            <a:ext cx="9249581" cy="4828675"/>
          </a:xfrm>
        </p:spPr>
      </p:pic>
      <p:sp>
        <p:nvSpPr>
          <p:cNvPr id="5" name="TextBox 4"/>
          <p:cNvSpPr txBox="1"/>
          <p:nvPr/>
        </p:nvSpPr>
        <p:spPr>
          <a:xfrm>
            <a:off x="9346131" y="3157086"/>
            <a:ext cx="2627697" cy="923330"/>
          </a:xfrm>
          <a:prstGeom prst="rect">
            <a:avLst/>
          </a:prstGeom>
          <a:noFill/>
        </p:spPr>
        <p:txBody>
          <a:bodyPr wrap="square" rtlCol="0">
            <a:spAutoFit/>
          </a:bodyPr>
          <a:lstStyle/>
          <a:p>
            <a:r>
              <a:rPr lang="en-GB" dirty="0" smtClean="0"/>
              <a:t>This slider control both of the music and sound audio</a:t>
            </a:r>
            <a:endParaRPr lang="en-US" dirty="0"/>
          </a:p>
        </p:txBody>
      </p:sp>
      <p:cxnSp>
        <p:nvCxnSpPr>
          <p:cNvPr id="7" name="Straight Arrow Connector 6"/>
          <p:cNvCxnSpPr/>
          <p:nvPr/>
        </p:nvCxnSpPr>
        <p:spPr>
          <a:xfrm flipV="1">
            <a:off x="8316227" y="3378467"/>
            <a:ext cx="962527" cy="192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25424" y="3560651"/>
            <a:ext cx="2175310" cy="923330"/>
          </a:xfrm>
          <a:prstGeom prst="rect">
            <a:avLst/>
          </a:prstGeom>
          <a:noFill/>
        </p:spPr>
        <p:txBody>
          <a:bodyPr wrap="square" rtlCol="0">
            <a:spAutoFit/>
          </a:bodyPr>
          <a:lstStyle/>
          <a:p>
            <a:r>
              <a:rPr lang="en-GB" dirty="0" smtClean="0"/>
              <a:t>This slider control the music audio only</a:t>
            </a:r>
            <a:endParaRPr lang="en-US" dirty="0"/>
          </a:p>
        </p:txBody>
      </p:sp>
      <p:cxnSp>
        <p:nvCxnSpPr>
          <p:cNvPr id="10" name="Straight Arrow Connector 9"/>
          <p:cNvCxnSpPr>
            <a:endCxn id="8" idx="3"/>
          </p:cNvCxnSpPr>
          <p:nvPr/>
        </p:nvCxnSpPr>
        <p:spPr>
          <a:xfrm flipH="1">
            <a:off x="2300734" y="3848501"/>
            <a:ext cx="971856" cy="1738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8374275" y="4206982"/>
            <a:ext cx="1250988" cy="4131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885145" y="4638681"/>
            <a:ext cx="2396691" cy="923330"/>
          </a:xfrm>
          <a:prstGeom prst="rect">
            <a:avLst/>
          </a:prstGeom>
          <a:noFill/>
        </p:spPr>
        <p:txBody>
          <a:bodyPr wrap="square" rtlCol="0">
            <a:spAutoFit/>
          </a:bodyPr>
          <a:lstStyle/>
          <a:p>
            <a:r>
              <a:rPr lang="en-GB" dirty="0" smtClean="0"/>
              <a:t>This slider also control the sound audio only</a:t>
            </a:r>
            <a:endParaRPr lang="en-US" dirty="0"/>
          </a:p>
        </p:txBody>
      </p:sp>
      <p:sp>
        <p:nvSpPr>
          <p:cNvPr id="15" name="TextBox 14"/>
          <p:cNvSpPr txBox="1"/>
          <p:nvPr/>
        </p:nvSpPr>
        <p:spPr>
          <a:xfrm>
            <a:off x="548640" y="5616508"/>
            <a:ext cx="2810577" cy="646331"/>
          </a:xfrm>
          <a:prstGeom prst="rect">
            <a:avLst/>
          </a:prstGeom>
          <a:noFill/>
        </p:spPr>
        <p:txBody>
          <a:bodyPr wrap="square" rtlCol="0">
            <a:spAutoFit/>
          </a:bodyPr>
          <a:lstStyle/>
          <a:p>
            <a:r>
              <a:rPr lang="en-GB" dirty="0" smtClean="0"/>
              <a:t>This button take us to the setting scene </a:t>
            </a:r>
            <a:endParaRPr lang="en-US" dirty="0"/>
          </a:p>
        </p:txBody>
      </p:sp>
      <p:cxnSp>
        <p:nvCxnSpPr>
          <p:cNvPr id="17" name="Straight Arrow Connector 16"/>
          <p:cNvCxnSpPr>
            <a:endCxn id="15" idx="3"/>
          </p:cNvCxnSpPr>
          <p:nvPr/>
        </p:nvCxnSpPr>
        <p:spPr>
          <a:xfrm flipH="1">
            <a:off x="3359217" y="5707781"/>
            <a:ext cx="2021305" cy="2318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51856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4837" y="271272"/>
            <a:ext cx="9905998" cy="871728"/>
          </a:xfrm>
        </p:spPr>
        <p:txBody>
          <a:bodyPr/>
          <a:lstStyle/>
          <a:p>
            <a:r>
              <a:rPr lang="en-GB" dirty="0" smtClean="0"/>
              <a:t>Interface scene </a:t>
            </a:r>
            <a:endParaRPr lang="en-US" dirty="0"/>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300046" y="1982915"/>
            <a:ext cx="6783250" cy="4308157"/>
          </a:xfrm>
        </p:spPr>
      </p:pic>
      <p:sp>
        <p:nvSpPr>
          <p:cNvPr id="5" name="TextBox 4"/>
          <p:cNvSpPr txBox="1"/>
          <p:nvPr/>
        </p:nvSpPr>
        <p:spPr>
          <a:xfrm>
            <a:off x="8814816" y="2615184"/>
            <a:ext cx="2441448" cy="1200329"/>
          </a:xfrm>
          <a:prstGeom prst="rect">
            <a:avLst/>
          </a:prstGeom>
          <a:noFill/>
        </p:spPr>
        <p:txBody>
          <a:bodyPr wrap="square" rtlCol="0">
            <a:spAutoFit/>
          </a:bodyPr>
          <a:lstStyle/>
          <a:p>
            <a:r>
              <a:rPr lang="en-GB" dirty="0" smtClean="0"/>
              <a:t>Now let’s go to the start game which take us to the map scene </a:t>
            </a:r>
            <a:endParaRPr lang="en-US" dirty="0"/>
          </a:p>
        </p:txBody>
      </p:sp>
      <p:cxnSp>
        <p:nvCxnSpPr>
          <p:cNvPr id="7" name="Straight Arrow Connector 6"/>
          <p:cNvCxnSpPr/>
          <p:nvPr/>
        </p:nvCxnSpPr>
        <p:spPr>
          <a:xfrm flipV="1">
            <a:off x="5641848" y="3246120"/>
            <a:ext cx="2990088" cy="6309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86909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2688" y="234696"/>
            <a:ext cx="9905998" cy="743712"/>
          </a:xfrm>
        </p:spPr>
        <p:txBody>
          <a:bodyPr/>
          <a:lstStyle/>
          <a:p>
            <a:r>
              <a:rPr lang="en-GB" dirty="0" smtClean="0"/>
              <a:t>Map scene</a:t>
            </a:r>
            <a:endParaRPr lang="en-US" dirty="0"/>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536192" y="1302463"/>
            <a:ext cx="8759951" cy="4458258"/>
          </a:xfrm>
        </p:spPr>
      </p:pic>
      <p:sp>
        <p:nvSpPr>
          <p:cNvPr id="5" name="TextBox 4"/>
          <p:cNvSpPr txBox="1"/>
          <p:nvPr/>
        </p:nvSpPr>
        <p:spPr>
          <a:xfrm>
            <a:off x="2578608" y="6049986"/>
            <a:ext cx="6922008" cy="646331"/>
          </a:xfrm>
          <a:prstGeom prst="rect">
            <a:avLst/>
          </a:prstGeom>
          <a:noFill/>
        </p:spPr>
        <p:txBody>
          <a:bodyPr wrap="square" rtlCol="0">
            <a:spAutoFit/>
          </a:bodyPr>
          <a:lstStyle/>
          <a:p>
            <a:r>
              <a:rPr lang="en-GB" dirty="0" smtClean="0"/>
              <a:t>Here we have two options by select a map to play on it, which take us the to game scene</a:t>
            </a:r>
            <a:endParaRPr lang="en-US" dirty="0"/>
          </a:p>
        </p:txBody>
      </p:sp>
      <p:cxnSp>
        <p:nvCxnSpPr>
          <p:cNvPr id="7" name="Straight Arrow Connector 6"/>
          <p:cNvCxnSpPr/>
          <p:nvPr/>
        </p:nvCxnSpPr>
        <p:spPr>
          <a:xfrm flipV="1">
            <a:off x="3977640" y="4837176"/>
            <a:ext cx="18288" cy="11612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8046720" y="4901184"/>
            <a:ext cx="9144" cy="10972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9652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we build?</a:t>
            </a:r>
            <a:endParaRPr lang="en-US" dirty="0"/>
          </a:p>
        </p:txBody>
      </p:sp>
      <p:sp>
        <p:nvSpPr>
          <p:cNvPr id="3" name="Content Placeholder 2"/>
          <p:cNvSpPr>
            <a:spLocks noGrp="1"/>
          </p:cNvSpPr>
          <p:nvPr>
            <p:ph sz="quarter" idx="13"/>
          </p:nvPr>
        </p:nvSpPr>
        <p:spPr/>
        <p:txBody>
          <a:bodyPr>
            <a:normAutofit/>
          </a:bodyPr>
          <a:lstStyle/>
          <a:p>
            <a:r>
              <a:rPr lang="en-GB" dirty="0" smtClean="0"/>
              <a:t>We build a 2d game, top down view, using </a:t>
            </a:r>
            <a:r>
              <a:rPr lang="en-GB" dirty="0" err="1" smtClean="0"/>
              <a:t>godot</a:t>
            </a:r>
            <a:r>
              <a:rPr lang="en-GB" dirty="0" smtClean="0"/>
              <a:t> engine with </a:t>
            </a:r>
            <a:r>
              <a:rPr lang="en-GB" dirty="0" err="1" smtClean="0"/>
              <a:t>gdscript</a:t>
            </a:r>
            <a:r>
              <a:rPr lang="en-GB" dirty="0" smtClean="0"/>
              <a:t> language (it’s similar to Python) our game is about base </a:t>
            </a:r>
            <a:r>
              <a:rPr lang="en-GB" dirty="0" err="1" smtClean="0"/>
              <a:t>defense</a:t>
            </a:r>
            <a:r>
              <a:rPr lang="en-GB" dirty="0" smtClean="0"/>
              <a:t> zone, that we have a base in the </a:t>
            </a:r>
            <a:r>
              <a:rPr lang="en-GB" dirty="0" err="1" smtClean="0"/>
              <a:t>center</a:t>
            </a:r>
            <a:r>
              <a:rPr lang="en-GB" dirty="0" smtClean="0"/>
              <a:t> of the game we must defend our base from the enemies (that are spawning around the base)  by heroes (each hero has his own ability with attack range) </a:t>
            </a:r>
            <a:r>
              <a:rPr lang="en-GB" dirty="0" err="1" smtClean="0"/>
              <a:t>palced</a:t>
            </a:r>
            <a:r>
              <a:rPr lang="en-GB" dirty="0" smtClean="0"/>
              <a:t> on a grid system , this grid system can also help the player to build barriers around the base to make a long path to force the </a:t>
            </a:r>
            <a:r>
              <a:rPr lang="en-GB" dirty="0" err="1" smtClean="0"/>
              <a:t>enenmies</a:t>
            </a:r>
            <a:r>
              <a:rPr lang="en-GB" dirty="0" smtClean="0"/>
              <a:t> take it </a:t>
            </a:r>
          </a:p>
        </p:txBody>
      </p:sp>
    </p:spTree>
    <p:extLst>
      <p:ext uri="{BB962C8B-B14F-4D97-AF65-F5344CB8AC3E}">
        <p14:creationId xmlns:p14="http://schemas.microsoft.com/office/powerpoint/2010/main" val="29649885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7405" y="170688"/>
            <a:ext cx="9905998" cy="670560"/>
          </a:xfrm>
        </p:spPr>
        <p:txBody>
          <a:bodyPr/>
          <a:lstStyle/>
          <a:p>
            <a:r>
              <a:rPr lang="en-GB" dirty="0" smtClean="0"/>
              <a:t>Loading scene</a:t>
            </a:r>
            <a:endParaRPr lang="en-US" dirty="0"/>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828800" y="1316737"/>
            <a:ext cx="8805672" cy="4261104"/>
          </a:xfrm>
        </p:spPr>
      </p:pic>
      <p:sp>
        <p:nvSpPr>
          <p:cNvPr id="5" name="TextBox 4"/>
          <p:cNvSpPr txBox="1"/>
          <p:nvPr/>
        </p:nvSpPr>
        <p:spPr>
          <a:xfrm>
            <a:off x="2304289" y="5730164"/>
            <a:ext cx="8037576" cy="646331"/>
          </a:xfrm>
          <a:prstGeom prst="rect">
            <a:avLst/>
          </a:prstGeom>
          <a:noFill/>
        </p:spPr>
        <p:txBody>
          <a:bodyPr wrap="square" rtlCol="0">
            <a:spAutoFit/>
          </a:bodyPr>
          <a:lstStyle/>
          <a:p>
            <a:r>
              <a:rPr lang="en-GB" dirty="0" smtClean="0"/>
              <a:t>This loading scene it shown before the game starting, the main functionality is to load all the resources needed to run the game </a:t>
            </a:r>
            <a:endParaRPr lang="en-US" dirty="0"/>
          </a:p>
        </p:txBody>
      </p:sp>
    </p:spTree>
    <p:extLst>
      <p:ext uri="{BB962C8B-B14F-4D97-AF65-F5344CB8AC3E}">
        <p14:creationId xmlns:p14="http://schemas.microsoft.com/office/powerpoint/2010/main" val="14029199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2815" y="120499"/>
            <a:ext cx="9905998" cy="899160"/>
          </a:xfrm>
        </p:spPr>
        <p:txBody>
          <a:bodyPr/>
          <a:lstStyle/>
          <a:p>
            <a:r>
              <a:rPr lang="en-GB" dirty="0" smtClean="0"/>
              <a:t>Here we have the game scene</a:t>
            </a:r>
            <a:endParaRPr lang="en-US" dirty="0"/>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691641" y="1416524"/>
            <a:ext cx="8567928" cy="4686906"/>
          </a:xfrm>
        </p:spPr>
      </p:pic>
      <p:cxnSp>
        <p:nvCxnSpPr>
          <p:cNvPr id="6" name="Straight Arrow Connector 5"/>
          <p:cNvCxnSpPr/>
          <p:nvPr/>
        </p:nvCxnSpPr>
        <p:spPr>
          <a:xfrm flipV="1">
            <a:off x="10168128" y="1416524"/>
            <a:ext cx="191930" cy="1653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0360059" y="748178"/>
            <a:ext cx="1734532" cy="1200329"/>
          </a:xfrm>
          <a:prstGeom prst="rect">
            <a:avLst/>
          </a:prstGeom>
          <a:noFill/>
        </p:spPr>
        <p:txBody>
          <a:bodyPr wrap="square" rtlCol="0">
            <a:spAutoFit/>
          </a:bodyPr>
          <a:lstStyle/>
          <a:p>
            <a:r>
              <a:rPr lang="en-GB" dirty="0" smtClean="0"/>
              <a:t>This button for pause and resume the game</a:t>
            </a:r>
            <a:endParaRPr lang="en-US" dirty="0"/>
          </a:p>
        </p:txBody>
      </p:sp>
      <p:sp>
        <p:nvSpPr>
          <p:cNvPr id="9" name="Rectangle 8"/>
          <p:cNvSpPr/>
          <p:nvPr/>
        </p:nvSpPr>
        <p:spPr>
          <a:xfrm>
            <a:off x="9709608" y="5769204"/>
            <a:ext cx="512253" cy="2870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V="1">
            <a:off x="10250142" y="5260157"/>
            <a:ext cx="307879" cy="5595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0473417" y="3800074"/>
            <a:ext cx="1679950" cy="1754326"/>
          </a:xfrm>
          <a:prstGeom prst="rect">
            <a:avLst/>
          </a:prstGeom>
          <a:noFill/>
        </p:spPr>
        <p:txBody>
          <a:bodyPr wrap="square" rtlCol="0">
            <a:spAutoFit/>
          </a:bodyPr>
          <a:lstStyle/>
          <a:p>
            <a:r>
              <a:rPr lang="en-GB" dirty="0" smtClean="0"/>
              <a:t>These two button for the zoom control </a:t>
            </a:r>
          </a:p>
          <a:p>
            <a:r>
              <a:rPr lang="en-GB" dirty="0" smtClean="0"/>
              <a:t>Zoom in and out</a:t>
            </a:r>
            <a:endParaRPr lang="en-US" dirty="0"/>
          </a:p>
        </p:txBody>
      </p:sp>
      <p:cxnSp>
        <p:nvCxnSpPr>
          <p:cNvPr id="14" name="Straight Arrow Connector 13"/>
          <p:cNvCxnSpPr/>
          <p:nvPr/>
        </p:nvCxnSpPr>
        <p:spPr>
          <a:xfrm flipH="1" flipV="1">
            <a:off x="1536569" y="1725105"/>
            <a:ext cx="155072" cy="188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0" y="1151255"/>
            <a:ext cx="1715678" cy="1754326"/>
          </a:xfrm>
          <a:prstGeom prst="rect">
            <a:avLst/>
          </a:prstGeom>
          <a:noFill/>
        </p:spPr>
        <p:txBody>
          <a:bodyPr wrap="square" rtlCol="0">
            <a:spAutoFit/>
          </a:bodyPr>
          <a:lstStyle/>
          <a:p>
            <a:r>
              <a:rPr lang="en-GB" dirty="0" smtClean="0"/>
              <a:t>This button show the grid system to allow the player place </a:t>
            </a:r>
            <a:r>
              <a:rPr lang="en-GB" dirty="0" err="1" smtClean="0"/>
              <a:t>barries</a:t>
            </a:r>
            <a:endParaRPr lang="en-US" dirty="0"/>
          </a:p>
        </p:txBody>
      </p:sp>
      <p:sp>
        <p:nvSpPr>
          <p:cNvPr id="17" name="Rectangle 16"/>
          <p:cNvSpPr/>
          <p:nvPr/>
        </p:nvSpPr>
        <p:spPr>
          <a:xfrm>
            <a:off x="4185501" y="5015060"/>
            <a:ext cx="3431357" cy="10412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Elbow Connector 18"/>
          <p:cNvCxnSpPr>
            <a:endCxn id="21" idx="1"/>
          </p:cNvCxnSpPr>
          <p:nvPr/>
        </p:nvCxnSpPr>
        <p:spPr>
          <a:xfrm rot="5400000">
            <a:off x="3549375" y="5865881"/>
            <a:ext cx="930769" cy="190660"/>
          </a:xfrm>
          <a:prstGeom prst="bentConnector4">
            <a:avLst>
              <a:gd name="adj1" fmla="val -1795"/>
              <a:gd name="adj2" fmla="val 21989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919429" y="6103430"/>
            <a:ext cx="5064315" cy="646331"/>
          </a:xfrm>
          <a:prstGeom prst="rect">
            <a:avLst/>
          </a:prstGeom>
          <a:noFill/>
        </p:spPr>
        <p:txBody>
          <a:bodyPr wrap="square" rtlCol="0">
            <a:spAutoFit/>
          </a:bodyPr>
          <a:lstStyle/>
          <a:p>
            <a:r>
              <a:rPr lang="en-GB" dirty="0" smtClean="0"/>
              <a:t>This is the hero shop that allow the player to purchase hero and place the on the map</a:t>
            </a:r>
            <a:endParaRPr lang="en-US" dirty="0"/>
          </a:p>
        </p:txBody>
      </p:sp>
      <p:sp>
        <p:nvSpPr>
          <p:cNvPr id="24" name="Rectangle 23"/>
          <p:cNvSpPr/>
          <p:nvPr/>
        </p:nvSpPr>
        <p:spPr>
          <a:xfrm>
            <a:off x="5627802" y="3440783"/>
            <a:ext cx="659876" cy="5561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flipH="1" flipV="1">
            <a:off x="5062194" y="3733014"/>
            <a:ext cx="518474" cy="188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2972035" y="3305683"/>
            <a:ext cx="1911050" cy="1200329"/>
          </a:xfrm>
          <a:prstGeom prst="rect">
            <a:avLst/>
          </a:prstGeom>
          <a:noFill/>
        </p:spPr>
        <p:txBody>
          <a:bodyPr wrap="square" rtlCol="0">
            <a:spAutoFit/>
          </a:bodyPr>
          <a:lstStyle/>
          <a:p>
            <a:r>
              <a:rPr lang="en-GB" dirty="0" smtClean="0"/>
              <a:t>This is the base shown on the </a:t>
            </a:r>
            <a:r>
              <a:rPr lang="en-GB" dirty="0" err="1" smtClean="0"/>
              <a:t>center</a:t>
            </a:r>
            <a:r>
              <a:rPr lang="en-GB" dirty="0" smtClean="0"/>
              <a:t> of the map</a:t>
            </a:r>
            <a:endParaRPr lang="en-US" dirty="0"/>
          </a:p>
        </p:txBody>
      </p:sp>
      <p:cxnSp>
        <p:nvCxnSpPr>
          <p:cNvPr id="29" name="Straight Arrow Connector 28"/>
          <p:cNvCxnSpPr/>
          <p:nvPr/>
        </p:nvCxnSpPr>
        <p:spPr>
          <a:xfrm flipV="1">
            <a:off x="5957740" y="1828800"/>
            <a:ext cx="443060" cy="188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51586" y="1581912"/>
            <a:ext cx="2960017" cy="923330"/>
          </a:xfrm>
          <a:prstGeom prst="rect">
            <a:avLst/>
          </a:prstGeom>
          <a:noFill/>
        </p:spPr>
        <p:txBody>
          <a:bodyPr wrap="square" rtlCol="0">
            <a:spAutoFit/>
          </a:bodyPr>
          <a:lstStyle/>
          <a:p>
            <a:r>
              <a:rPr lang="en-GB" dirty="0" smtClean="0"/>
              <a:t>This panel show the amount of the gold we have</a:t>
            </a:r>
            <a:endParaRPr lang="en-US" dirty="0"/>
          </a:p>
        </p:txBody>
      </p:sp>
      <p:sp>
        <p:nvSpPr>
          <p:cNvPr id="36" name="Rectangle 35"/>
          <p:cNvSpPr/>
          <p:nvPr/>
        </p:nvSpPr>
        <p:spPr>
          <a:xfrm>
            <a:off x="2262433" y="1348342"/>
            <a:ext cx="1404594" cy="9706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Elbow Connector 37"/>
          <p:cNvCxnSpPr>
            <a:endCxn id="45" idx="0"/>
          </p:cNvCxnSpPr>
          <p:nvPr/>
        </p:nvCxnSpPr>
        <p:spPr>
          <a:xfrm rot="5400000">
            <a:off x="1318503" y="2408620"/>
            <a:ext cx="1445890" cy="126427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51852" y="3763700"/>
            <a:ext cx="2714919" cy="2308324"/>
          </a:xfrm>
          <a:prstGeom prst="rect">
            <a:avLst/>
          </a:prstGeom>
          <a:noFill/>
        </p:spPr>
        <p:txBody>
          <a:bodyPr wrap="square" rtlCol="0">
            <a:spAutoFit/>
          </a:bodyPr>
          <a:lstStyle/>
          <a:p>
            <a:r>
              <a:rPr lang="en-GB" dirty="0" smtClean="0"/>
              <a:t>This is the wave display it show the wave information like the number of the wave and the number of the enemies in each wave and the next wave countdown</a:t>
            </a:r>
            <a:endParaRPr lang="en-US" dirty="0"/>
          </a:p>
        </p:txBody>
      </p:sp>
    </p:spTree>
    <p:extLst>
      <p:ext uri="{BB962C8B-B14F-4D97-AF65-F5344CB8AC3E}">
        <p14:creationId xmlns:p14="http://schemas.microsoft.com/office/powerpoint/2010/main" val="21307611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49" y="179605"/>
            <a:ext cx="10364451" cy="625067"/>
          </a:xfrm>
        </p:spPr>
        <p:txBody>
          <a:bodyPr>
            <a:normAutofit/>
          </a:bodyPr>
          <a:lstStyle/>
          <a:p>
            <a:r>
              <a:rPr lang="en-GB" dirty="0" smtClean="0"/>
              <a:t>Grid System</a:t>
            </a:r>
            <a:endParaRPr lang="en-US" dirty="0"/>
          </a:p>
        </p:txBody>
      </p:sp>
      <p:sp>
        <p:nvSpPr>
          <p:cNvPr id="3" name="Content Placeholder 2"/>
          <p:cNvSpPr>
            <a:spLocks noGrp="1"/>
          </p:cNvSpPr>
          <p:nvPr>
            <p:ph sz="quarter" idx="13"/>
          </p:nvPr>
        </p:nvSpPr>
        <p:spPr>
          <a:xfrm>
            <a:off x="913149" y="1306388"/>
            <a:ext cx="10363826" cy="5048692"/>
          </a:xfrm>
        </p:spPr>
        <p:txBody>
          <a:bodyPr>
            <a:normAutofit/>
          </a:bodyPr>
          <a:lstStyle/>
          <a:p>
            <a:r>
              <a:rPr lang="en-GB" dirty="0" smtClean="0"/>
              <a:t>our </a:t>
            </a:r>
            <a:r>
              <a:rPr lang="en-GB" dirty="0"/>
              <a:t>grid system is a </a:t>
            </a:r>
            <a:r>
              <a:rPr lang="en-GB" dirty="0" smtClean="0"/>
              <a:t>advanced system </a:t>
            </a:r>
            <a:r>
              <a:rPr lang="en-GB" dirty="0"/>
              <a:t>for a </a:t>
            </a:r>
            <a:r>
              <a:rPr lang="en-GB" dirty="0" smtClean="0"/>
              <a:t>base </a:t>
            </a:r>
            <a:r>
              <a:rPr lang="en-GB" dirty="0" err="1" smtClean="0"/>
              <a:t>defense</a:t>
            </a:r>
            <a:r>
              <a:rPr lang="en-GB" dirty="0" smtClean="0"/>
              <a:t> zone </a:t>
            </a:r>
            <a:r>
              <a:rPr lang="en-GB" dirty="0"/>
              <a:t>or strategy game. It manages spatial relationships, pathfinding, and game mechanics in a grid-based environment</a:t>
            </a:r>
            <a:r>
              <a:rPr lang="en-GB" dirty="0" smtClean="0"/>
              <a:t>. The using of this grid system:</a:t>
            </a:r>
          </a:p>
          <a:p>
            <a:endParaRPr lang="en-GB" dirty="0" smtClean="0"/>
          </a:p>
          <a:p>
            <a:r>
              <a:rPr lang="en-GB" dirty="0" smtClean="0"/>
              <a:t>1. </a:t>
            </a:r>
            <a:r>
              <a:rPr lang="en-GB" dirty="0"/>
              <a:t>Zone </a:t>
            </a:r>
            <a:r>
              <a:rPr lang="en-GB" dirty="0" smtClean="0"/>
              <a:t>System</a:t>
            </a:r>
          </a:p>
          <a:p>
            <a:r>
              <a:rPr lang="en-GB" dirty="0" smtClean="0"/>
              <a:t>2. </a:t>
            </a:r>
            <a:r>
              <a:rPr lang="en-GB" dirty="0"/>
              <a:t>Barrier </a:t>
            </a:r>
            <a:r>
              <a:rPr lang="en-GB" dirty="0" smtClean="0"/>
              <a:t>System</a:t>
            </a:r>
          </a:p>
          <a:p>
            <a:r>
              <a:rPr lang="en-GB" dirty="0"/>
              <a:t>3</a:t>
            </a:r>
            <a:r>
              <a:rPr lang="en-GB" dirty="0" smtClean="0"/>
              <a:t>. </a:t>
            </a:r>
            <a:r>
              <a:rPr lang="en-GB" dirty="0"/>
              <a:t>Advanced Pathfinding</a:t>
            </a:r>
          </a:p>
          <a:p>
            <a:r>
              <a:rPr lang="en-US" dirty="0" smtClean="0"/>
              <a:t>4. </a:t>
            </a:r>
            <a:r>
              <a:rPr lang="en-US" dirty="0"/>
              <a:t>Base Defense </a:t>
            </a:r>
            <a:r>
              <a:rPr lang="en-US" dirty="0" smtClean="0"/>
              <a:t>Mechanics</a:t>
            </a:r>
          </a:p>
          <a:p>
            <a:r>
              <a:rPr lang="en-US" dirty="0"/>
              <a:t>5</a:t>
            </a:r>
            <a:r>
              <a:rPr lang="en-US" dirty="0" smtClean="0"/>
              <a:t>. </a:t>
            </a:r>
            <a:r>
              <a:rPr lang="en-US" dirty="0"/>
              <a:t>Enemy </a:t>
            </a:r>
            <a:r>
              <a:rPr lang="en-US" dirty="0" smtClean="0"/>
              <a:t>AI path finding Support</a:t>
            </a:r>
          </a:p>
          <a:p>
            <a:r>
              <a:rPr lang="en-US" dirty="0"/>
              <a:t>6</a:t>
            </a:r>
            <a:r>
              <a:rPr lang="en-US" dirty="0" smtClean="0"/>
              <a:t>. Hero movement/purchasing Management</a:t>
            </a:r>
          </a:p>
          <a:p>
            <a:r>
              <a:rPr lang="en-US" dirty="0"/>
              <a:t>7</a:t>
            </a:r>
            <a:r>
              <a:rPr lang="en-US" dirty="0" smtClean="0"/>
              <a:t>. Path </a:t>
            </a:r>
            <a:r>
              <a:rPr lang="en-US" dirty="0"/>
              <a:t>Blocking Detection</a:t>
            </a:r>
          </a:p>
        </p:txBody>
      </p:sp>
    </p:spTree>
    <p:extLst>
      <p:ext uri="{BB962C8B-B14F-4D97-AF65-F5344CB8AC3E}">
        <p14:creationId xmlns:p14="http://schemas.microsoft.com/office/powerpoint/2010/main" val="1480183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These two pictures show us the grid system design and the zone system</a:t>
            </a:r>
            <a:endParaRPr lang="en-US" dirty="0"/>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35017" y="2632139"/>
            <a:ext cx="5061695" cy="3424237"/>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496" y="2582387"/>
            <a:ext cx="5440680" cy="3473989"/>
          </a:xfrm>
          <a:prstGeom prst="rect">
            <a:avLst/>
          </a:prstGeom>
        </p:spPr>
      </p:pic>
    </p:spTree>
    <p:extLst>
      <p:ext uri="{BB962C8B-B14F-4D97-AF65-F5344CB8AC3E}">
        <p14:creationId xmlns:p14="http://schemas.microsoft.com/office/powerpoint/2010/main" val="31517983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618517"/>
            <a:ext cx="10364451" cy="926819"/>
          </a:xfrm>
        </p:spPr>
        <p:txBody>
          <a:bodyPr>
            <a:normAutofit fontScale="90000"/>
          </a:bodyPr>
          <a:lstStyle/>
          <a:p>
            <a:r>
              <a:rPr lang="en-GB" dirty="0" smtClean="0"/>
              <a:t>This photo show the place barriers </a:t>
            </a:r>
            <a:r>
              <a:rPr lang="en-US" dirty="0"/>
              <a:t>Mechanics</a:t>
            </a:r>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303276" y="1989269"/>
            <a:ext cx="9336024" cy="4644770"/>
          </a:xfrm>
        </p:spPr>
      </p:pic>
      <p:sp>
        <p:nvSpPr>
          <p:cNvPr id="5" name="TextBox 4"/>
          <p:cNvSpPr txBox="1"/>
          <p:nvPr/>
        </p:nvSpPr>
        <p:spPr>
          <a:xfrm>
            <a:off x="9805416" y="2525663"/>
            <a:ext cx="2386584" cy="923330"/>
          </a:xfrm>
          <a:prstGeom prst="rect">
            <a:avLst/>
          </a:prstGeom>
          <a:noFill/>
        </p:spPr>
        <p:txBody>
          <a:bodyPr wrap="square" rtlCol="0">
            <a:spAutoFit/>
          </a:bodyPr>
          <a:lstStyle/>
          <a:p>
            <a:r>
              <a:rPr lang="en-GB" dirty="0" smtClean="0"/>
              <a:t>This red zone the player can not be place barriers on it</a:t>
            </a:r>
            <a:endParaRPr lang="en-US" dirty="0"/>
          </a:p>
        </p:txBody>
      </p:sp>
      <p:sp>
        <p:nvSpPr>
          <p:cNvPr id="6" name="TextBox 5"/>
          <p:cNvSpPr txBox="1"/>
          <p:nvPr/>
        </p:nvSpPr>
        <p:spPr>
          <a:xfrm>
            <a:off x="9639300" y="4106154"/>
            <a:ext cx="2606039" cy="646331"/>
          </a:xfrm>
          <a:prstGeom prst="rect">
            <a:avLst/>
          </a:prstGeom>
          <a:noFill/>
        </p:spPr>
        <p:txBody>
          <a:bodyPr wrap="square" rtlCol="0">
            <a:spAutoFit/>
          </a:bodyPr>
          <a:lstStyle/>
          <a:p>
            <a:r>
              <a:rPr lang="en-GB" dirty="0" smtClean="0"/>
              <a:t>This green zone the player can place barriers on it </a:t>
            </a:r>
            <a:endParaRPr lang="en-US" dirty="0"/>
          </a:p>
        </p:txBody>
      </p:sp>
      <p:cxnSp>
        <p:nvCxnSpPr>
          <p:cNvPr id="8" name="Straight Arrow Connector 7"/>
          <p:cNvCxnSpPr>
            <a:stCxn id="5" idx="1"/>
          </p:cNvCxnSpPr>
          <p:nvPr/>
        </p:nvCxnSpPr>
        <p:spPr>
          <a:xfrm flipH="1" flipV="1">
            <a:off x="8037576" y="2971800"/>
            <a:ext cx="1767840" cy="155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6" idx="1"/>
          </p:cNvCxnSpPr>
          <p:nvPr/>
        </p:nvCxnSpPr>
        <p:spPr>
          <a:xfrm flipH="1" flipV="1">
            <a:off x="6245352" y="4429319"/>
            <a:ext cx="3393948"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18444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618517"/>
            <a:ext cx="10364451" cy="890243"/>
          </a:xfrm>
        </p:spPr>
        <p:txBody>
          <a:bodyPr/>
          <a:lstStyle/>
          <a:p>
            <a:r>
              <a:rPr lang="en-GB" dirty="0" smtClean="0"/>
              <a:t>This photo show the enemy </a:t>
            </a:r>
            <a:r>
              <a:rPr lang="en-GB" dirty="0" err="1" smtClean="0"/>
              <a:t>ai</a:t>
            </a:r>
            <a:r>
              <a:rPr lang="en-GB" dirty="0" smtClean="0"/>
              <a:t> pathfinding</a:t>
            </a:r>
            <a:endParaRPr lang="en-US" dirty="0"/>
          </a:p>
        </p:txBody>
      </p:sp>
      <p:pic>
        <p:nvPicPr>
          <p:cNvPr id="7" name="Content Placeholder 6"/>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538225" y="2568131"/>
            <a:ext cx="5131055" cy="2899981"/>
          </a:xfr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1533" y="2568131"/>
            <a:ext cx="5289466" cy="2879491"/>
          </a:xfrm>
          <a:prstGeom prst="rect">
            <a:avLst/>
          </a:prstGeom>
        </p:spPr>
      </p:pic>
      <p:sp>
        <p:nvSpPr>
          <p:cNvPr id="11" name="TextBox 10"/>
          <p:cNvSpPr txBox="1"/>
          <p:nvPr/>
        </p:nvSpPr>
        <p:spPr>
          <a:xfrm>
            <a:off x="694267" y="5977467"/>
            <a:ext cx="3649133" cy="646331"/>
          </a:xfrm>
          <a:prstGeom prst="rect">
            <a:avLst/>
          </a:prstGeom>
          <a:noFill/>
        </p:spPr>
        <p:txBody>
          <a:bodyPr wrap="square" rtlCol="0">
            <a:spAutoFit/>
          </a:bodyPr>
          <a:lstStyle/>
          <a:p>
            <a:r>
              <a:rPr lang="en-GB" dirty="0" smtClean="0"/>
              <a:t>Here we can see that the player make the path from this side</a:t>
            </a:r>
            <a:endParaRPr lang="en-US" dirty="0"/>
          </a:p>
        </p:txBody>
      </p:sp>
      <p:cxnSp>
        <p:nvCxnSpPr>
          <p:cNvPr id="13" name="Straight Arrow Connector 12"/>
          <p:cNvCxnSpPr/>
          <p:nvPr/>
        </p:nvCxnSpPr>
        <p:spPr>
          <a:xfrm flipV="1">
            <a:off x="1761067" y="4724400"/>
            <a:ext cx="592666" cy="12361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519532" y="5860662"/>
            <a:ext cx="4961467" cy="646331"/>
          </a:xfrm>
          <a:prstGeom prst="rect">
            <a:avLst/>
          </a:prstGeom>
          <a:noFill/>
        </p:spPr>
        <p:txBody>
          <a:bodyPr wrap="square" rtlCol="0">
            <a:spAutoFit/>
          </a:bodyPr>
          <a:lstStyle/>
          <a:p>
            <a:r>
              <a:rPr lang="en-GB" dirty="0" smtClean="0"/>
              <a:t>And here we can see that when the player change the path to this side the enemies take it</a:t>
            </a:r>
            <a:endParaRPr lang="en-US" dirty="0"/>
          </a:p>
        </p:txBody>
      </p:sp>
      <p:cxnSp>
        <p:nvCxnSpPr>
          <p:cNvPr id="16" name="Straight Arrow Connector 15"/>
          <p:cNvCxnSpPr/>
          <p:nvPr/>
        </p:nvCxnSpPr>
        <p:spPr>
          <a:xfrm flipH="1" flipV="1">
            <a:off x="9558867" y="4724401"/>
            <a:ext cx="355600" cy="1136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67885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4" y="110067"/>
            <a:ext cx="10364451" cy="787400"/>
          </a:xfrm>
        </p:spPr>
        <p:txBody>
          <a:bodyPr>
            <a:normAutofit/>
          </a:bodyPr>
          <a:lstStyle/>
          <a:p>
            <a:r>
              <a:rPr lang="en-US" dirty="0"/>
              <a:t>Path Blocking </a:t>
            </a:r>
            <a:r>
              <a:rPr lang="en-US" dirty="0" smtClean="0"/>
              <a:t>Detection</a:t>
            </a:r>
            <a:endParaRPr lang="en-US" dirty="0"/>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336966" y="1325562"/>
            <a:ext cx="6637535" cy="3424237"/>
          </a:xfrm>
        </p:spPr>
      </p:pic>
      <p:sp>
        <p:nvSpPr>
          <p:cNvPr id="5" name="TextBox 4"/>
          <p:cNvSpPr txBox="1"/>
          <p:nvPr/>
        </p:nvSpPr>
        <p:spPr>
          <a:xfrm>
            <a:off x="2726101" y="4936066"/>
            <a:ext cx="6248400" cy="923330"/>
          </a:xfrm>
          <a:prstGeom prst="rect">
            <a:avLst/>
          </a:prstGeom>
          <a:noFill/>
        </p:spPr>
        <p:txBody>
          <a:bodyPr wrap="square" rtlCol="0">
            <a:spAutoFit/>
          </a:bodyPr>
          <a:lstStyle/>
          <a:p>
            <a:r>
              <a:rPr lang="en-GB" dirty="0" smtClean="0"/>
              <a:t>This photo show that the system detect when the player try to block the path by placing a barrier , so the system prevents him and </a:t>
            </a:r>
            <a:r>
              <a:rPr lang="en-GB" dirty="0" err="1" smtClean="0"/>
              <a:t>coloring</a:t>
            </a:r>
            <a:r>
              <a:rPr lang="en-GB" dirty="0" smtClean="0"/>
              <a:t> the cell in red</a:t>
            </a:r>
          </a:p>
        </p:txBody>
      </p:sp>
    </p:spTree>
    <p:extLst>
      <p:ext uri="{BB962C8B-B14F-4D97-AF65-F5344CB8AC3E}">
        <p14:creationId xmlns:p14="http://schemas.microsoft.com/office/powerpoint/2010/main" val="30037466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1335" y="146613"/>
            <a:ext cx="9905998" cy="1905000"/>
          </a:xfrm>
        </p:spPr>
        <p:txBody>
          <a:bodyPr>
            <a:normAutofit/>
          </a:bodyPr>
          <a:lstStyle/>
          <a:p>
            <a:r>
              <a:rPr lang="en-GB" dirty="0"/>
              <a:t>These two photo show us how the grid system control the movement of the heroes </a:t>
            </a:r>
            <a:endParaRPr lang="en-US" dirty="0"/>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81455" y="2105091"/>
            <a:ext cx="5602879" cy="3424237"/>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121429"/>
            <a:ext cx="5715000" cy="3424237"/>
          </a:xfrm>
          <a:prstGeom prst="rect">
            <a:avLst/>
          </a:prstGeom>
        </p:spPr>
      </p:pic>
      <p:sp>
        <p:nvSpPr>
          <p:cNvPr id="6" name="TextBox 5"/>
          <p:cNvSpPr txBox="1"/>
          <p:nvPr/>
        </p:nvSpPr>
        <p:spPr>
          <a:xfrm>
            <a:off x="440266" y="5785134"/>
            <a:ext cx="5444068" cy="646331"/>
          </a:xfrm>
          <a:prstGeom prst="rect">
            <a:avLst/>
          </a:prstGeom>
          <a:noFill/>
        </p:spPr>
        <p:txBody>
          <a:bodyPr wrap="square" rtlCol="0">
            <a:spAutoFit/>
          </a:bodyPr>
          <a:lstStyle/>
          <a:p>
            <a:r>
              <a:rPr lang="en-GB" dirty="0" smtClean="0"/>
              <a:t>Here when you click on the hero a panel appear</a:t>
            </a:r>
            <a:r>
              <a:rPr lang="en-US" dirty="0" smtClean="0"/>
              <a:t>, when press on the move button the grid system shown the zones </a:t>
            </a:r>
            <a:endParaRPr lang="en-GB" dirty="0" smtClean="0"/>
          </a:p>
        </p:txBody>
      </p:sp>
      <p:cxnSp>
        <p:nvCxnSpPr>
          <p:cNvPr id="8" name="Straight Arrow Connector 7"/>
          <p:cNvCxnSpPr/>
          <p:nvPr/>
        </p:nvCxnSpPr>
        <p:spPr>
          <a:xfrm flipV="1">
            <a:off x="1134533" y="3903134"/>
            <a:ext cx="1464734" cy="1882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239935" y="5785134"/>
            <a:ext cx="5604934" cy="923330"/>
          </a:xfrm>
          <a:prstGeom prst="rect">
            <a:avLst/>
          </a:prstGeom>
          <a:noFill/>
        </p:spPr>
        <p:txBody>
          <a:bodyPr wrap="square" rtlCol="0">
            <a:spAutoFit/>
          </a:bodyPr>
          <a:lstStyle/>
          <a:p>
            <a:r>
              <a:rPr lang="en-GB" dirty="0" smtClean="0"/>
              <a:t>the player can only move the hero on the green zone and the grid system must check if the cell are empty if yes the hero move otherwise the player cant move</a:t>
            </a:r>
            <a:endParaRPr lang="en-US" dirty="0"/>
          </a:p>
        </p:txBody>
      </p:sp>
      <p:cxnSp>
        <p:nvCxnSpPr>
          <p:cNvPr id="12" name="Straight Arrow Connector 11"/>
          <p:cNvCxnSpPr/>
          <p:nvPr/>
        </p:nvCxnSpPr>
        <p:spPr>
          <a:xfrm flipV="1">
            <a:off x="5723467" y="5063067"/>
            <a:ext cx="698501" cy="10452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77287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4253" y="2511552"/>
            <a:ext cx="9905998" cy="1905000"/>
          </a:xfrm>
        </p:spPr>
        <p:txBody>
          <a:bodyPr/>
          <a:lstStyle/>
          <a:p>
            <a:pPr algn="ctr"/>
            <a:r>
              <a:rPr lang="en-GB" dirty="0" smtClean="0"/>
              <a:t>That’s all thank you!!!!</a:t>
            </a:r>
            <a:endParaRPr lang="en-US" dirty="0"/>
          </a:p>
        </p:txBody>
      </p:sp>
    </p:spTree>
    <p:extLst>
      <p:ext uri="{BB962C8B-B14F-4D97-AF65-F5344CB8AC3E}">
        <p14:creationId xmlns:p14="http://schemas.microsoft.com/office/powerpoint/2010/main" val="2061778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4" y="-51339"/>
            <a:ext cx="9905998" cy="1905000"/>
          </a:xfrm>
        </p:spPr>
        <p:txBody>
          <a:bodyPr/>
          <a:lstStyle/>
          <a:p>
            <a:r>
              <a:rPr lang="en-GB" dirty="0" smtClean="0"/>
              <a:t>How we build our game</a:t>
            </a:r>
            <a:endParaRPr lang="en-US" dirty="0"/>
          </a:p>
        </p:txBody>
      </p:sp>
      <p:sp>
        <p:nvSpPr>
          <p:cNvPr id="3" name="Content Placeholder 2"/>
          <p:cNvSpPr>
            <a:spLocks noGrp="1"/>
          </p:cNvSpPr>
          <p:nvPr>
            <p:ph sz="quarter" idx="13"/>
          </p:nvPr>
        </p:nvSpPr>
        <p:spPr>
          <a:xfrm>
            <a:off x="807896" y="1719623"/>
            <a:ext cx="10363826" cy="857371"/>
          </a:xfrm>
        </p:spPr>
        <p:txBody>
          <a:bodyPr/>
          <a:lstStyle/>
          <a:p>
            <a:pPr algn="ctr"/>
            <a:r>
              <a:rPr lang="en-GB" dirty="0" smtClean="0"/>
              <a:t>We build our game by creating scenes, when this scenes are combined, the game is formed</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408" y="2866472"/>
            <a:ext cx="2635249" cy="2635249"/>
          </a:xfrm>
          <a:prstGeom prst="rect">
            <a:avLst/>
          </a:prstGeom>
        </p:spPr>
      </p:pic>
      <p:sp>
        <p:nvSpPr>
          <p:cNvPr id="5" name="TextBox 4"/>
          <p:cNvSpPr txBox="1"/>
          <p:nvPr/>
        </p:nvSpPr>
        <p:spPr>
          <a:xfrm>
            <a:off x="1343975" y="5791199"/>
            <a:ext cx="1774845" cy="369332"/>
          </a:xfrm>
          <a:prstGeom prst="rect">
            <a:avLst/>
          </a:prstGeom>
          <a:noFill/>
        </p:spPr>
        <p:txBody>
          <a:bodyPr wrap="none" rtlCol="0">
            <a:spAutoFit/>
          </a:bodyPr>
          <a:lstStyle/>
          <a:p>
            <a:r>
              <a:rPr lang="en-GB" dirty="0" smtClean="0"/>
              <a:t>Godot engine</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9809" y="2866472"/>
            <a:ext cx="3229276" cy="2773212"/>
          </a:xfrm>
          <a:prstGeom prst="rect">
            <a:avLst/>
          </a:prstGeom>
        </p:spPr>
      </p:pic>
      <p:sp>
        <p:nvSpPr>
          <p:cNvPr id="8" name="TextBox 7"/>
          <p:cNvSpPr txBox="1"/>
          <p:nvPr/>
        </p:nvSpPr>
        <p:spPr>
          <a:xfrm>
            <a:off x="9500135" y="4253078"/>
            <a:ext cx="1478290" cy="369332"/>
          </a:xfrm>
          <a:prstGeom prst="rect">
            <a:avLst/>
          </a:prstGeom>
          <a:noFill/>
        </p:spPr>
        <p:txBody>
          <a:bodyPr wrap="none" rtlCol="0">
            <a:spAutoFit/>
          </a:bodyPr>
          <a:lstStyle/>
          <a:p>
            <a:r>
              <a:rPr lang="en-GB" dirty="0" smtClean="0"/>
              <a:t>Game logo</a:t>
            </a:r>
          </a:p>
        </p:txBody>
      </p:sp>
    </p:spTree>
    <p:extLst>
      <p:ext uri="{BB962C8B-B14F-4D97-AF65-F5344CB8AC3E}">
        <p14:creationId xmlns:p14="http://schemas.microsoft.com/office/powerpoint/2010/main" val="29653966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784" y="476451"/>
            <a:ext cx="10364451" cy="850393"/>
          </a:xfrm>
        </p:spPr>
        <p:txBody>
          <a:bodyPr/>
          <a:lstStyle/>
          <a:p>
            <a:r>
              <a:rPr lang="en-GB" dirty="0" smtClean="0"/>
              <a:t>Example of scenes</a:t>
            </a:r>
            <a:endParaRPr lang="en-US" dirty="0"/>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356617" y="1963553"/>
            <a:ext cx="11131922" cy="4687183"/>
          </a:xfrm>
        </p:spPr>
      </p:pic>
    </p:spTree>
    <p:extLst>
      <p:ext uri="{BB962C8B-B14F-4D97-AF65-F5344CB8AC3E}">
        <p14:creationId xmlns:p14="http://schemas.microsoft.com/office/powerpoint/2010/main" val="12154154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335" y="164592"/>
            <a:ext cx="10364451" cy="623638"/>
          </a:xfrm>
        </p:spPr>
        <p:txBody>
          <a:bodyPr>
            <a:normAutofit/>
          </a:bodyPr>
          <a:lstStyle/>
          <a:p>
            <a:r>
              <a:rPr lang="en-GB" dirty="0" smtClean="0"/>
              <a:t>Example of creating a single scene</a:t>
            </a:r>
            <a:endParaRPr lang="en-US" dirty="0"/>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277967" y="1212069"/>
            <a:ext cx="8996040" cy="5156648"/>
          </a:xfrm>
        </p:spPr>
      </p:pic>
      <p:sp>
        <p:nvSpPr>
          <p:cNvPr id="5" name="TextBox 4"/>
          <p:cNvSpPr txBox="1"/>
          <p:nvPr/>
        </p:nvSpPr>
        <p:spPr>
          <a:xfrm>
            <a:off x="4403415" y="3421061"/>
            <a:ext cx="5966698" cy="369332"/>
          </a:xfrm>
          <a:prstGeom prst="rect">
            <a:avLst/>
          </a:prstGeom>
          <a:noFill/>
        </p:spPr>
        <p:txBody>
          <a:bodyPr wrap="none" rtlCol="0">
            <a:spAutoFit/>
          </a:bodyPr>
          <a:lstStyle/>
          <a:p>
            <a:r>
              <a:rPr lang="en-GB" dirty="0" smtClean="0"/>
              <a:t>First, create a new scene by clicking this plus button</a:t>
            </a:r>
            <a:endParaRPr lang="en-US" dirty="0"/>
          </a:p>
        </p:txBody>
      </p:sp>
      <p:cxnSp>
        <p:nvCxnSpPr>
          <p:cNvPr id="7" name="Straight Arrow Connector 6"/>
          <p:cNvCxnSpPr/>
          <p:nvPr/>
        </p:nvCxnSpPr>
        <p:spPr>
          <a:xfrm flipH="1" flipV="1">
            <a:off x="5508056" y="1271678"/>
            <a:ext cx="3419856" cy="21222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84973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047" y="109728"/>
            <a:ext cx="10364451" cy="559630"/>
          </a:xfrm>
        </p:spPr>
        <p:txBody>
          <a:bodyPr>
            <a:normAutofit fontScale="90000"/>
          </a:bodyPr>
          <a:lstStyle/>
          <a:p>
            <a:r>
              <a:rPr lang="en-GB" dirty="0" smtClean="0"/>
              <a:t>Second step</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263" y="856613"/>
            <a:ext cx="9525490" cy="5016758"/>
          </a:xfrm>
          <a:prstGeom prst="rect">
            <a:avLst/>
          </a:prstGeom>
        </p:spPr>
      </p:pic>
      <p:cxnSp>
        <p:nvCxnSpPr>
          <p:cNvPr id="6" name="Straight Arrow Connector 5"/>
          <p:cNvCxnSpPr/>
          <p:nvPr/>
        </p:nvCxnSpPr>
        <p:spPr>
          <a:xfrm flipV="1">
            <a:off x="2633472" y="1993392"/>
            <a:ext cx="0" cy="11704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397263" y="3163824"/>
            <a:ext cx="1719072" cy="1200329"/>
          </a:xfrm>
          <a:prstGeom prst="rect">
            <a:avLst/>
          </a:prstGeom>
          <a:noFill/>
        </p:spPr>
        <p:txBody>
          <a:bodyPr wrap="square" rtlCol="0">
            <a:spAutoFit/>
          </a:bodyPr>
          <a:lstStyle/>
          <a:p>
            <a:r>
              <a:rPr lang="en-GB" dirty="0" smtClean="0"/>
              <a:t>Click add to choose your specific root node</a:t>
            </a:r>
            <a:endParaRPr lang="en-US" dirty="0"/>
          </a:p>
        </p:txBody>
      </p:sp>
      <p:sp>
        <p:nvSpPr>
          <p:cNvPr id="8" name="TextBox 7"/>
          <p:cNvSpPr txBox="1"/>
          <p:nvPr/>
        </p:nvSpPr>
        <p:spPr>
          <a:xfrm>
            <a:off x="8787384" y="3169628"/>
            <a:ext cx="1737360" cy="923330"/>
          </a:xfrm>
          <a:prstGeom prst="rect">
            <a:avLst/>
          </a:prstGeom>
          <a:noFill/>
        </p:spPr>
        <p:txBody>
          <a:bodyPr wrap="square" rtlCol="0">
            <a:spAutoFit/>
          </a:bodyPr>
          <a:lstStyle/>
          <a:p>
            <a:r>
              <a:rPr lang="en-GB" dirty="0" smtClean="0"/>
              <a:t>Choose you node and click create</a:t>
            </a:r>
            <a:endParaRPr lang="en-US" dirty="0"/>
          </a:p>
        </p:txBody>
      </p:sp>
      <p:cxnSp>
        <p:nvCxnSpPr>
          <p:cNvPr id="10" name="Straight Arrow Connector 9"/>
          <p:cNvCxnSpPr/>
          <p:nvPr/>
        </p:nvCxnSpPr>
        <p:spPr>
          <a:xfrm flipH="1" flipV="1">
            <a:off x="7836408" y="3017520"/>
            <a:ext cx="822960" cy="3474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272784" y="3877056"/>
            <a:ext cx="2514600" cy="14904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47880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175" y="137160"/>
            <a:ext cx="10364451" cy="788230"/>
          </a:xfrm>
        </p:spPr>
        <p:txBody>
          <a:bodyPr/>
          <a:lstStyle/>
          <a:p>
            <a:r>
              <a:rPr lang="en-GB" dirty="0" smtClean="0"/>
              <a:t>Third step</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9194" y="781874"/>
            <a:ext cx="9423884" cy="5823249"/>
          </a:xfrm>
          <a:prstGeom prst="rect">
            <a:avLst/>
          </a:prstGeom>
        </p:spPr>
      </p:pic>
      <p:sp>
        <p:nvSpPr>
          <p:cNvPr id="5" name="TextBox 4"/>
          <p:cNvSpPr txBox="1"/>
          <p:nvPr/>
        </p:nvSpPr>
        <p:spPr>
          <a:xfrm>
            <a:off x="4667023" y="2460396"/>
            <a:ext cx="5457365" cy="646331"/>
          </a:xfrm>
          <a:prstGeom prst="rect">
            <a:avLst/>
          </a:prstGeom>
          <a:noFill/>
        </p:spPr>
        <p:txBody>
          <a:bodyPr wrap="square" rtlCol="0">
            <a:spAutoFit/>
          </a:bodyPr>
          <a:lstStyle/>
          <a:p>
            <a:r>
              <a:rPr lang="en-GB" dirty="0" smtClean="0"/>
              <a:t>Add all the needed nodes for your scene. For example, here we will create a character so we need those nodes</a:t>
            </a:r>
            <a:endParaRPr lang="en-US" dirty="0"/>
          </a:p>
        </p:txBody>
      </p:sp>
      <p:sp>
        <p:nvSpPr>
          <p:cNvPr id="6" name="Rectangle 5"/>
          <p:cNvSpPr/>
          <p:nvPr/>
        </p:nvSpPr>
        <p:spPr>
          <a:xfrm>
            <a:off x="1150070" y="848412"/>
            <a:ext cx="2469823" cy="2922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flipV="1">
            <a:off x="3619893" y="2460396"/>
            <a:ext cx="933253" cy="3231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20759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319" y="179605"/>
            <a:ext cx="10364451" cy="533627"/>
          </a:xfrm>
        </p:spPr>
        <p:txBody>
          <a:bodyPr>
            <a:normAutofit fontScale="90000"/>
          </a:bodyPr>
          <a:lstStyle/>
          <a:p>
            <a:r>
              <a:rPr lang="en-GB" dirty="0" smtClean="0"/>
              <a:t>Fourth step</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1872" y="1151255"/>
            <a:ext cx="10058400" cy="4437220"/>
          </a:xfrm>
          <a:prstGeom prst="rect">
            <a:avLst/>
          </a:prstGeom>
        </p:spPr>
      </p:pic>
      <p:sp>
        <p:nvSpPr>
          <p:cNvPr id="5" name="TextBox 4"/>
          <p:cNvSpPr txBox="1"/>
          <p:nvPr/>
        </p:nvSpPr>
        <p:spPr>
          <a:xfrm>
            <a:off x="4809745" y="2715768"/>
            <a:ext cx="3392424" cy="923330"/>
          </a:xfrm>
          <a:prstGeom prst="rect">
            <a:avLst/>
          </a:prstGeom>
          <a:noFill/>
        </p:spPr>
        <p:txBody>
          <a:bodyPr wrap="square" rtlCol="0">
            <a:spAutoFit/>
          </a:bodyPr>
          <a:lstStyle/>
          <a:p>
            <a:r>
              <a:rPr lang="en-GB" dirty="0" smtClean="0"/>
              <a:t>First, start with the animation, choose a new sprite frame, and create it </a:t>
            </a:r>
            <a:endParaRPr lang="en-US" dirty="0"/>
          </a:p>
        </p:txBody>
      </p:sp>
      <p:cxnSp>
        <p:nvCxnSpPr>
          <p:cNvPr id="7" name="Straight Arrow Connector 6"/>
          <p:cNvCxnSpPr/>
          <p:nvPr/>
        </p:nvCxnSpPr>
        <p:spPr>
          <a:xfrm flipH="1" flipV="1">
            <a:off x="2962656" y="2176272"/>
            <a:ext cx="1645920" cy="731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7827264" y="2295144"/>
            <a:ext cx="2578608" cy="7589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77049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6343" y="280189"/>
            <a:ext cx="10364451" cy="579347"/>
          </a:xfrm>
        </p:spPr>
        <p:txBody>
          <a:bodyPr>
            <a:normAutofit/>
          </a:bodyPr>
          <a:lstStyle/>
          <a:p>
            <a:r>
              <a:rPr lang="en-GB" dirty="0" smtClean="0"/>
              <a:t>Fifth step</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343" y="1105003"/>
            <a:ext cx="10058400" cy="4906796"/>
          </a:xfrm>
          <a:prstGeom prst="rect">
            <a:avLst/>
          </a:prstGeom>
        </p:spPr>
      </p:pic>
      <p:sp>
        <p:nvSpPr>
          <p:cNvPr id="4" name="TextBox 3"/>
          <p:cNvSpPr txBox="1"/>
          <p:nvPr/>
        </p:nvSpPr>
        <p:spPr>
          <a:xfrm>
            <a:off x="996696" y="4227362"/>
            <a:ext cx="1746504" cy="1200329"/>
          </a:xfrm>
          <a:prstGeom prst="rect">
            <a:avLst/>
          </a:prstGeom>
          <a:noFill/>
        </p:spPr>
        <p:txBody>
          <a:bodyPr wrap="square" rtlCol="0">
            <a:spAutoFit/>
          </a:bodyPr>
          <a:lstStyle/>
          <a:p>
            <a:r>
              <a:rPr lang="en-GB" dirty="0" smtClean="0"/>
              <a:t>Create your animation needed and name them</a:t>
            </a:r>
            <a:endParaRPr lang="en-US" dirty="0"/>
          </a:p>
        </p:txBody>
      </p:sp>
      <p:cxnSp>
        <p:nvCxnSpPr>
          <p:cNvPr id="6" name="Straight Arrow Connector 5"/>
          <p:cNvCxnSpPr/>
          <p:nvPr/>
        </p:nvCxnSpPr>
        <p:spPr>
          <a:xfrm>
            <a:off x="2368296" y="4562856"/>
            <a:ext cx="438912" cy="731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2350008" y="5020056"/>
            <a:ext cx="503545" cy="3108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741409" y="3435679"/>
            <a:ext cx="2560320" cy="1200329"/>
          </a:xfrm>
          <a:prstGeom prst="rect">
            <a:avLst/>
          </a:prstGeom>
          <a:noFill/>
        </p:spPr>
        <p:txBody>
          <a:bodyPr wrap="square" rtlCol="0">
            <a:spAutoFit/>
          </a:bodyPr>
          <a:lstStyle/>
          <a:p>
            <a:r>
              <a:rPr lang="en-GB" dirty="0" smtClean="0"/>
              <a:t>Choose your animation photo from your assets folder that you prepared before</a:t>
            </a:r>
            <a:endParaRPr lang="en-US" dirty="0"/>
          </a:p>
        </p:txBody>
      </p:sp>
      <p:cxnSp>
        <p:nvCxnSpPr>
          <p:cNvPr id="11" name="Straight Arrow Connector 10"/>
          <p:cNvCxnSpPr/>
          <p:nvPr/>
        </p:nvCxnSpPr>
        <p:spPr>
          <a:xfrm flipH="1" flipV="1">
            <a:off x="8101584" y="3209544"/>
            <a:ext cx="1563624" cy="5120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068568" y="4498848"/>
            <a:ext cx="3672841" cy="12344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157995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TM03457485[[fn=Mesh]]</Template>
  <TotalTime>1638</TotalTime>
  <Words>872</Words>
  <Application>Microsoft Office PowerPoint</Application>
  <PresentationFormat>Widescreen</PresentationFormat>
  <Paragraphs>87</Paragraphs>
  <Slides>28</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Century Gothic</vt:lpstr>
      <vt:lpstr>Mesh</vt:lpstr>
      <vt:lpstr>Omega fortress</vt:lpstr>
      <vt:lpstr>What we build?</vt:lpstr>
      <vt:lpstr>How we build our game</vt:lpstr>
      <vt:lpstr>Example of scenes</vt:lpstr>
      <vt:lpstr>Example of creating a single scene</vt:lpstr>
      <vt:lpstr>Second step</vt:lpstr>
      <vt:lpstr>Third step</vt:lpstr>
      <vt:lpstr>Fourth step</vt:lpstr>
      <vt:lpstr>Fifth step</vt:lpstr>
      <vt:lpstr>Video showing the animation</vt:lpstr>
      <vt:lpstr>Six step</vt:lpstr>
      <vt:lpstr>Seventh step</vt:lpstr>
      <vt:lpstr>Eighth step</vt:lpstr>
      <vt:lpstr>Ninth step</vt:lpstr>
      <vt:lpstr>Interface scene</vt:lpstr>
      <vt:lpstr>Setting menu scene</vt:lpstr>
      <vt:lpstr>Audio scene</vt:lpstr>
      <vt:lpstr>Interface scene </vt:lpstr>
      <vt:lpstr>Map scene</vt:lpstr>
      <vt:lpstr>Loading scene</vt:lpstr>
      <vt:lpstr>Here we have the game scene</vt:lpstr>
      <vt:lpstr>Grid System</vt:lpstr>
      <vt:lpstr>These two pictures show us the grid system design and the zone system</vt:lpstr>
      <vt:lpstr>This photo show the place barriers Mechanics</vt:lpstr>
      <vt:lpstr>This photo show the enemy ai pathfinding</vt:lpstr>
      <vt:lpstr>Path Blocking Detection</vt:lpstr>
      <vt:lpstr>These two photo show us how the grid system control the movement of the heroes </vt:lpstr>
      <vt:lpstr>That’s all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presentation</dc:title>
  <dc:creator>MM2</dc:creator>
  <cp:lastModifiedBy>MM2</cp:lastModifiedBy>
  <cp:revision>32</cp:revision>
  <dcterms:created xsi:type="dcterms:W3CDTF">2025-05-17T17:53:59Z</dcterms:created>
  <dcterms:modified xsi:type="dcterms:W3CDTF">2026-01-15T09:39:19Z</dcterms:modified>
</cp:coreProperties>
</file>